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11" r:id="rId56"/>
    <p:sldId id="312" r:id="rId57"/>
    <p:sldId id="313" r:id="rId58"/>
    <p:sldId id="314" r:id="rId59"/>
    <p:sldId id="316" r:id="rId60"/>
    <p:sldId id="315" r:id="rId61"/>
    <p:sldId id="317" r:id="rId62"/>
    <p:sldId id="318" r:id="rId63"/>
  </p:sldIdLst>
  <p:sldSz cx="9144000" cy="5715000" type="screen16x10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96" y="-19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222433"/>
            <a:ext cx="9144000" cy="2492567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222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210259"/>
            <a:ext cx="9144000" cy="190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333500"/>
            <a:ext cx="9144000" cy="42545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4210455"/>
            <a:ext cx="5637010" cy="73509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610242"/>
            <a:ext cx="7175351" cy="1494306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609599"/>
            <a:ext cx="6400800" cy="28956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13764"/>
            <a:ext cx="2057400" cy="4365283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609600"/>
            <a:ext cx="4829287" cy="407894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609600"/>
            <a:ext cx="6400800" cy="2895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222433"/>
            <a:ext cx="9144000" cy="2492567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222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210259"/>
            <a:ext cx="9144000" cy="190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333500"/>
            <a:ext cx="9144000" cy="42545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810540"/>
            <a:ext cx="5966666" cy="2019455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839592"/>
            <a:ext cx="5970494" cy="696217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609599"/>
            <a:ext cx="3346704" cy="2895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609600"/>
            <a:ext cx="3346704" cy="2895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609600"/>
            <a:ext cx="3346704" cy="533135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166939"/>
            <a:ext cx="3346704" cy="2286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609600"/>
            <a:ext cx="3346704" cy="533135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165860"/>
            <a:ext cx="3346704" cy="2286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841501"/>
            <a:ext cx="3636085" cy="1048744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609600"/>
            <a:ext cx="4017085" cy="4078942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914835"/>
            <a:ext cx="3388660" cy="17829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222433"/>
            <a:ext cx="9144000" cy="2492567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222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210259"/>
            <a:ext cx="9144000" cy="190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333500"/>
            <a:ext cx="9144000" cy="42545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952500"/>
            <a:ext cx="4114800" cy="260650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842072"/>
            <a:ext cx="3694114" cy="1802517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720351"/>
            <a:ext cx="6383538" cy="9525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254500"/>
            <a:ext cx="9144000" cy="14605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425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140253"/>
            <a:ext cx="9144000" cy="190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333500"/>
            <a:ext cx="9144000" cy="42545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643473"/>
            <a:ext cx="6512511" cy="9525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610217"/>
            <a:ext cx="64008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5143500"/>
            <a:ext cx="2514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CCC0F4C-3D70-4F55-96D2-144DF38E0E5F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143500"/>
            <a:ext cx="335280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5143500"/>
            <a:ext cx="1828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19B49E-A7D7-42BB-980A-8AD544B7C1B7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512" y="193204"/>
            <a:ext cx="8784976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b="1" cap="all" dirty="0" smtClean="0">
                <a:effectLst/>
                <a:latin typeface="Times New Roman"/>
                <a:ea typeface="Times New Roman"/>
                <a:cs typeface="Times New Roman"/>
              </a:rPr>
              <a:t>Влияние на организм неблагоприятного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b="1" cap="all" dirty="0" smtClean="0">
                <a:effectLst/>
                <a:latin typeface="Times New Roman"/>
                <a:ea typeface="Times New Roman"/>
                <a:cs typeface="Times New Roman"/>
              </a:rPr>
              <a:t>производственного микроклимата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b="1" cap="all" dirty="0" smtClean="0">
                <a:effectLst/>
                <a:latin typeface="Times New Roman"/>
                <a:ea typeface="Times New Roman"/>
                <a:cs typeface="Times New Roman"/>
              </a:rPr>
              <a:t>и меры профилактики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41183"/>
            <a:ext cx="8784976" cy="4445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928992" cy="579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950" b="1" dirty="0" smtClean="0">
                <a:effectLst/>
                <a:latin typeface="Times New Roman"/>
                <a:ea typeface="Calibri"/>
                <a:cs typeface="Times New Roman"/>
              </a:rPr>
              <a:t>Уравнение теплового баланса</a:t>
            </a:r>
            <a:r>
              <a:rPr lang="ru-RU" sz="1950" dirty="0" smtClean="0">
                <a:effectLst/>
                <a:latin typeface="Times New Roman"/>
                <a:ea typeface="Calibri"/>
                <a:cs typeface="Times New Roman"/>
              </a:rPr>
              <a:t> для организма человека за определенный период времени может быть представлено в следующем виде:</a:t>
            </a:r>
            <a:endParaRPr lang="ru-RU" sz="195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ctr">
              <a:spcAft>
                <a:spcPts val="0"/>
              </a:spcAft>
            </a:pPr>
            <a:r>
              <a:rPr lang="en-US" sz="1950" b="1" dirty="0" smtClean="0">
                <a:effectLst/>
                <a:latin typeface="Times New Roman"/>
                <a:ea typeface="Calibri"/>
                <a:cs typeface="Times New Roman"/>
              </a:rPr>
              <a:t>M</a:t>
            </a:r>
            <a:r>
              <a:rPr lang="ru-RU" sz="1950" b="1" dirty="0" smtClean="0">
                <a:effectLst/>
                <a:latin typeface="Times New Roman"/>
                <a:ea typeface="Calibri"/>
                <a:cs typeface="Times New Roman"/>
              </a:rPr>
              <a:t> +</a:t>
            </a:r>
            <a:r>
              <a:rPr lang="en-US" sz="1950" b="1" dirty="0" smtClean="0">
                <a:effectLst/>
                <a:latin typeface="Times New Roman"/>
                <a:ea typeface="Calibri"/>
                <a:cs typeface="Times New Roman"/>
              </a:rPr>
              <a:t>S </a:t>
            </a:r>
            <a:r>
              <a:rPr lang="ru-RU" sz="1950" b="1" dirty="0" smtClean="0">
                <a:effectLst/>
                <a:latin typeface="Times New Roman"/>
                <a:ea typeface="Calibri"/>
                <a:cs typeface="Times New Roman"/>
              </a:rPr>
              <a:t>±</a:t>
            </a:r>
            <a:r>
              <a:rPr lang="en-US" sz="1950" b="1" dirty="0" smtClean="0">
                <a:effectLst/>
                <a:latin typeface="Times New Roman"/>
                <a:ea typeface="Calibri"/>
                <a:cs typeface="Times New Roman"/>
              </a:rPr>
              <a:t> R  </a:t>
            </a:r>
            <a:r>
              <a:rPr lang="ru-RU" sz="1950" b="1" dirty="0" smtClean="0">
                <a:effectLst/>
                <a:latin typeface="Times New Roman"/>
                <a:ea typeface="Calibri"/>
                <a:cs typeface="Times New Roman"/>
              </a:rPr>
              <a:t>±</a:t>
            </a:r>
            <a:r>
              <a:rPr lang="en-US" sz="1950" b="1" dirty="0" smtClean="0">
                <a:effectLst/>
                <a:latin typeface="Times New Roman"/>
                <a:ea typeface="Calibri"/>
                <a:cs typeface="Times New Roman"/>
              </a:rPr>
              <a:t> C </a:t>
            </a:r>
            <a:r>
              <a:rPr lang="ru-RU" sz="1950" b="1" dirty="0" smtClean="0">
                <a:effectLst/>
                <a:latin typeface="Times New Roman"/>
                <a:ea typeface="Calibri"/>
                <a:cs typeface="Times New Roman"/>
              </a:rPr>
              <a:t>±</a:t>
            </a:r>
            <a:r>
              <a:rPr lang="en-US" sz="1950" b="1" dirty="0" smtClean="0">
                <a:effectLst/>
                <a:latin typeface="Times New Roman"/>
                <a:ea typeface="Calibri"/>
                <a:cs typeface="Times New Roman"/>
              </a:rPr>
              <a:t> P </a:t>
            </a:r>
            <a:r>
              <a:rPr lang="ru-RU" sz="1950" b="1" dirty="0" smtClean="0">
                <a:effectLst/>
                <a:latin typeface="Times New Roman"/>
                <a:ea typeface="Calibri"/>
                <a:cs typeface="Times New Roman"/>
              </a:rPr>
              <a:t>-</a:t>
            </a:r>
            <a:r>
              <a:rPr lang="en-US" sz="1950" b="1" dirty="0" smtClean="0">
                <a:effectLst/>
                <a:latin typeface="Times New Roman"/>
                <a:ea typeface="Calibri"/>
                <a:cs typeface="Times New Roman"/>
              </a:rPr>
              <a:t> E</a:t>
            </a:r>
            <a:r>
              <a:rPr lang="ru-RU" sz="1950" b="1" dirty="0" smtClean="0">
                <a:effectLst/>
                <a:latin typeface="Times New Roman"/>
                <a:ea typeface="Calibri"/>
                <a:cs typeface="Times New Roman"/>
              </a:rPr>
              <a:t> = 0,</a:t>
            </a:r>
            <a:endParaRPr lang="ru-RU" sz="1950" b="1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950" dirty="0" smtClean="0">
                <a:effectLst/>
                <a:latin typeface="Times New Roman"/>
                <a:ea typeface="Calibri"/>
                <a:cs typeface="Times New Roman"/>
              </a:rPr>
              <a:t>где  M - тепло процессов метаболизма, полученное из химических     субстратов пищи, подвергшихся расщеплению в клетках;  S -  накопленное организмом тепло;    R, C, P - тепло отданное (со знаком -) или полученное (со знаком +)  путем излучения, конвекции, теплопередачи;  E - тепло, отданное за счет испарения.</a:t>
            </a:r>
            <a:endParaRPr lang="ru-RU" sz="195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950" dirty="0" smtClean="0">
                <a:effectLst/>
                <a:latin typeface="Times New Roman"/>
                <a:ea typeface="Calibri"/>
                <a:cs typeface="Times New Roman"/>
              </a:rPr>
              <a:t> Если тепловой баланс не будет поддерживаться, то дополнительное тепло, полученное различными путями, приведет к </a:t>
            </a:r>
            <a:r>
              <a:rPr lang="ru-RU" sz="1950" b="1" dirty="0" smtClean="0">
                <a:effectLst/>
                <a:latin typeface="Times New Roman"/>
                <a:ea typeface="Calibri"/>
                <a:cs typeface="Times New Roman"/>
              </a:rPr>
              <a:t>повышению температуры тела</a:t>
            </a:r>
            <a:r>
              <a:rPr lang="ru-RU" sz="1950" dirty="0" smtClean="0">
                <a:effectLst/>
                <a:latin typeface="Times New Roman"/>
                <a:ea typeface="Calibri"/>
                <a:cs typeface="Times New Roman"/>
              </a:rPr>
              <a:t>, а недостаток тепловой энергии - к </a:t>
            </a:r>
            <a:r>
              <a:rPr lang="ru-RU" sz="1950" b="1" dirty="0" smtClean="0">
                <a:effectLst/>
                <a:latin typeface="Times New Roman"/>
                <a:ea typeface="Calibri"/>
                <a:cs typeface="Times New Roman"/>
              </a:rPr>
              <a:t>его охлаждению</a:t>
            </a:r>
            <a:r>
              <a:rPr lang="ru-RU" sz="1950" dirty="0" smtClean="0">
                <a:effectLst/>
                <a:latin typeface="Times New Roman"/>
                <a:ea typeface="Calibri"/>
                <a:cs typeface="Times New Roman"/>
              </a:rPr>
              <a:t>. В обоих случаях создаются неблагоприятные условия для функционирования клеток организма, которые при превышении определенных температурных границ внутри тела начинают погибать.</a:t>
            </a:r>
            <a:endParaRPr lang="ru-RU" sz="195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950" dirty="0" smtClean="0">
                <a:effectLst/>
                <a:latin typeface="Times New Roman"/>
                <a:ea typeface="Calibri"/>
                <a:cs typeface="Times New Roman"/>
              </a:rPr>
              <a:t>Величина тепловыделения организмом человека зависит от степени физического напряжения и составляет от 75 ккал/ч в состоянии покоя до 430 ккал/ч при тяжелой работе. Для комфортных условий работы необходимо, чтобы тепловыделение организма равнялось его теплоотдаче, при этом температура внутренних органов человека остается постоянной (около 36,6 </a:t>
            </a:r>
            <a:r>
              <a:rPr lang="ru-RU" sz="1950" baseline="30000" dirty="0" err="1" smtClean="0">
                <a:effectLst/>
                <a:latin typeface="Times New Roman"/>
                <a:ea typeface="Calibri"/>
                <a:cs typeface="Times New Roman"/>
              </a:rPr>
              <a:t>о</a:t>
            </a:r>
            <a:r>
              <a:rPr lang="ru-RU" sz="1950" dirty="0" err="1" smtClean="0">
                <a:effectLst/>
                <a:latin typeface="Times New Roman"/>
                <a:ea typeface="Calibri"/>
                <a:cs typeface="Times New Roman"/>
              </a:rPr>
              <a:t>С</a:t>
            </a:r>
            <a:r>
              <a:rPr lang="ru-RU" sz="1950" dirty="0" smtClean="0">
                <a:effectLst/>
                <a:latin typeface="Times New Roman"/>
                <a:ea typeface="Calibri"/>
                <a:cs typeface="Times New Roman"/>
              </a:rPr>
              <a:t>).  </a:t>
            </a:r>
            <a:endParaRPr lang="ru-RU" sz="195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21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8784976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73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4196" y="55499"/>
            <a:ext cx="88569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Процессы регулирования тепловыделений для поддержания постоянной температуры тела человека называются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терморегуляцией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. Она позволяет сохранять температуру внутренних органов постоянной, близкой к 36,5°С.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Процессы регулирования тепловыделений осуществляются в основном тремя способами: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биохимическим путем, путем изменения интенсивности кровообращения и интенсивности потовыделения.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Терморегуляция биохимическим путем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заключается в изменении интенсивности происходящих в организме окислительных процессов.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Терморегуляция путем изменения интенсивности кровообращения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заключается в способности организма регулировать подачу крови (которая является в данном случае теплоносителем) от внутренних органов к поверхности тела путем сужения или расширения кровеносных сосудов.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Терморегуляция путем изменения интенсивности потовыделения</a:t>
            </a:r>
            <a:r>
              <a:rPr lang="ru-RU" b="1" i="1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заключается в изменении процесса теплоотдачи за счет испарения влаги.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Терморегуляция организма осуществляется одновременно всеми способами.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Параметры микроклимата воздушной среды, которые обуславливают оптимальный обмен веществ в организме и при которых нет неприятных ощущений и напряженности системы терморегуляции, называются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комфортными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или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оптимальными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. Зона, в которой окружающая среда полностью отводит теплоту, выделяемую организмом, и нет напряжения системы терморегуляции, называется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зоной комфорта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. 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17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t="14632" r="9843" b="2831"/>
          <a:stretch/>
        </p:blipFill>
        <p:spPr bwMode="auto">
          <a:xfrm>
            <a:off x="179513" y="193204"/>
            <a:ext cx="8784976" cy="540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5181" y="121196"/>
            <a:ext cx="892899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7550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Понижение температуры и повышение скорости движения воздуха, способствует 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усилению конвективного теплообмена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и процесса теплоотдачи при испарении пота, что может привести к переохлаждению организма.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При повышении температуры воздуха возникают обратные явления.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Чем больше относительная влажность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, тем меньше испаряется пота в единицу времени и тем быстрее наступает перегрев тела. 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Особенно неблагоприятное воздействие на тепловое самочувствие человека оказывает 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высокая влажность при температурах окружающего воздуха более 30°С,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так как при этом почти вся выделяемая теплота отдается в окружающую среду при испарении пота. </a:t>
            </a:r>
          </a:p>
          <a:p>
            <a:pPr indent="717550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При повышении влажности пот не испаряется, а стекает каплями с поверхности кожного покрова. Возникает так называемое проливное течение пота, изнуряющее организм и не обеспечивающее необходимую теплоотдачу.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 Недостаточная влажность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приводит к интенсивному испарению влаги со слизистых оболочек их пересыхания и растрескивания, а затем и к загрязнению болезнетворными микробами. Поэтому, при длительном пребывании людей в закрытых помещениях, рекомендуется ограничиваться относительной влажностью 30…70%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При обильном потовыделение масса организма человека уменьшается. Считается допустимым для человека снижение его массы на 2…3% путем испарения влаги –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обезвоживания организма.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980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3204"/>
            <a:ext cx="8784975" cy="540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9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4" y="121196"/>
            <a:ext cx="8765444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7718" y="11746"/>
            <a:ext cx="8856984" cy="564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7063" algn="just"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Вместе с потом организм теряет значительное количество минеральных солей. Для восстановления водного баланса работающих в горячих цехах устанавливают пункты подпитки подсоленной газированной водой.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indent="627063" algn="just"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 Длительное воздействие высокой температуры особенно с повышенной влажностью может привести к значительному накоплению теплоты в организме и развитию перегревания организма выше допустимого уровня – </a:t>
            </a:r>
            <a:r>
              <a:rPr lang="ru-RU" sz="1900" b="1" dirty="0" smtClean="0">
                <a:effectLst/>
                <a:latin typeface="Times New Roman"/>
                <a:ea typeface="Calibri"/>
                <a:cs typeface="Times New Roman"/>
              </a:rPr>
              <a:t>гипертермии</a:t>
            </a: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indent="627063" algn="just"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 Производственные процессы, выполняемые при пониженной температуре, большой подвижности и влажности воздуха, могут быть причиной охлаждения и даже переохлаждения организма – </a:t>
            </a:r>
            <a:r>
              <a:rPr lang="ru-RU" sz="1900" b="1" dirty="0" smtClean="0">
                <a:effectLst/>
                <a:latin typeface="Times New Roman"/>
                <a:ea typeface="Calibri"/>
                <a:cs typeface="Times New Roman"/>
              </a:rPr>
              <a:t>гипотермии.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indent="627063" algn="just"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 Параметры микроклимата оказывают существенное влияние на </a:t>
            </a:r>
            <a:r>
              <a:rPr lang="ru-RU" sz="1900" b="1" dirty="0" smtClean="0">
                <a:effectLst/>
                <a:latin typeface="Times New Roman"/>
                <a:ea typeface="Calibri"/>
                <a:cs typeface="Times New Roman"/>
              </a:rPr>
              <a:t>производительность труда</a:t>
            </a: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indent="627063" algn="just"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 В горячих цехах промышленных предприятий большинство технологических процессов протекают при температурах, значительно превышающих температуру воздуха окружающей среды. Нагретые поверхности излучают в пространство потоки лучистой энергии, которые могут привести к отрицательным последствиям.</a:t>
            </a:r>
          </a:p>
          <a:p>
            <a:pPr indent="627063" algn="just"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При температуре до 500°С с нагретой поверхности излучаются тепловые (инфракрасные) лучи, а при более высоких температурах наряду с возрастанием инфракрасного излучения появляются </a:t>
            </a:r>
            <a:r>
              <a:rPr lang="ru-RU" sz="1900" b="1" dirty="0" smtClean="0">
                <a:effectLst/>
                <a:latin typeface="Times New Roman"/>
                <a:ea typeface="Calibri"/>
                <a:cs typeface="Times New Roman"/>
              </a:rPr>
              <a:t>видимые световые и ультрафиолетовые лучи</a:t>
            </a: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9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283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571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0"/>
            <a:ext cx="4267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32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5382" y="0"/>
            <a:ext cx="88569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Под влиянием теплового облучения в организме происходят биохимические сдвиги, уменьшается кислородная насыщенность крови, понижается венозное давление, замедляется кровоток и как следствие наступает нарушение деятельности сердечно-сосудистой и нервной систем.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По характеру воздействия на организм человека инфракрасные лучи подразделяют на коротковолновые и длинноволновые. Тепловые излучения коротковолнового диапазона глубоко поникают в ткани и разогревают их, вызывая быструю утомляемость, понижение внимания, усиленное потовыделение, а при длительном облучении –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тепловой удар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.      Длинноволновые лучи глубоко в ткани не проникают и поглощаются в основном в эпидермисе кожи. Они могут вызывать ожоги кожи и глаз (катаракта глаза).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57500"/>
            <a:ext cx="8052774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43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7390" y="1858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План: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Микроклимат производственных помещений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Теплообмен человека с окружающей средой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Оптимальные условия микроклимата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Вентиляция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Кондиционирование воздуха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6"/>
          <a:stretch/>
        </p:blipFill>
        <p:spPr bwMode="auto">
          <a:xfrm>
            <a:off x="167390" y="1729208"/>
            <a:ext cx="8784976" cy="398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86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4975"/>
            <a:ext cx="8856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Оптимальные условия микроклимата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Оптимальные и допустимые значения параметров микроклимата устанавливают с учётом тяжести выполняемой работы и периодов года. Работы, характеризуемые </a:t>
            </a:r>
            <a:r>
              <a:rPr lang="ru-RU" dirty="0" err="1" smtClean="0">
                <a:effectLst/>
                <a:latin typeface="Times New Roman"/>
                <a:ea typeface="Calibri"/>
                <a:cs typeface="Times New Roman"/>
              </a:rPr>
              <a:t>энергозатратами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организма, по своей тяжести подразделяются на следующие категории: 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69302"/>
            <a:ext cx="8856984" cy="381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3204"/>
            <a:ext cx="8496944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1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5181" y="0"/>
            <a:ext cx="892899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Допустимые условия микроклимата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Допустимые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микроклиматические условия установлены по критериям допустимого теплового и функционального состояния человека на период 8-часовой рабочей смены. Они </a:t>
            </a:r>
            <a:r>
              <a:rPr lang="ru-RU" i="1" dirty="0" smtClean="0">
                <a:effectLst/>
                <a:latin typeface="Times New Roman"/>
                <a:ea typeface="Calibri"/>
                <a:cs typeface="Times New Roman"/>
              </a:rPr>
              <a:t>не вызывают повреждений или нарушений состояния здоровья, но могут приводить к возникновению общих и локальных ощущений теплового дискомфорта, напряжению механизмов терморегуляции, ухудшению самочувствия и понижению работоспособности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3" b="6044"/>
          <a:stretch/>
        </p:blipFill>
        <p:spPr bwMode="auto">
          <a:xfrm>
            <a:off x="105181" y="2169825"/>
            <a:ext cx="8928992" cy="353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8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-898"/>
            <a:ext cx="45365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Атмосферное давление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- гидростатическое давление, оказываемое атмосферой на все находящиеся в ней предметы. </a:t>
            </a: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За нормальное принимают атмосферное давление 760 мм. рт. ст.. Атмосферное давление оказывает существенное влияние на процесс дыхания человека. </a:t>
            </a: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Длительная работа в условиях пониженного давления (например, на высоте более 4 км, при давлении менее 60 мм. рт. ст.) приводит к кислородному голоданию - 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гипоксии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. При работе в условиях избыточного давления (например, работы в кессонах или глубоководные работы) приводит к токсическому действию некоторых газов, входящих в состав воздуха. Наиболее опасен период 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декомпрессии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- понижения давления.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-898"/>
            <a:ext cx="4486127" cy="571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6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3204"/>
            <a:ext cx="878497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6304" y="0"/>
            <a:ext cx="892899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7550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Влажность воздуха -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содержание в воздухе водяного пара. </a:t>
            </a: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Характеризуется: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75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Symbol"/>
              <a:buChar char="-"/>
            </a:pPr>
            <a:r>
              <a:rPr lang="ru-RU" b="1" u="none" strike="noStrike" spc="0" dirty="0" smtClean="0">
                <a:effectLst/>
                <a:latin typeface="Times New Roman"/>
                <a:ea typeface="Times New Roman"/>
                <a:cs typeface="Times New Roman"/>
              </a:rPr>
              <a:t>абсолютной влажностью воздуха</a:t>
            </a:r>
            <a:r>
              <a:rPr lang="ru-RU" u="none" strike="noStrike" spc="0" dirty="0" smtClean="0">
                <a:effectLst/>
                <a:latin typeface="Times New Roman"/>
                <a:ea typeface="Times New Roman"/>
                <a:cs typeface="Times New Roman"/>
              </a:rPr>
              <a:t> - абсолютным содержанием водяных паров в воздухе при данной температуре, г/м</a:t>
            </a:r>
            <a:r>
              <a:rPr lang="ru-RU" u="none" strike="noStrike" spc="0" baseline="30000" dirty="0" smtClean="0">
                <a:effectLst/>
                <a:latin typeface="Times New Roman"/>
                <a:ea typeface="Times New Roman"/>
                <a:cs typeface="Times New Roman"/>
              </a:rPr>
              <a:t>3</a:t>
            </a:r>
            <a:r>
              <a:rPr lang="ru-RU" u="none" strike="noStrike" spc="0" dirty="0" smtClean="0">
                <a:effectLst/>
                <a:latin typeface="Times New Roman"/>
                <a:ea typeface="Times New Roman"/>
                <a:cs typeface="Times New Roman"/>
              </a:rPr>
              <a:t>;</a:t>
            </a:r>
            <a:endParaRPr lang="ru-RU" sz="1400" u="none" strike="noStrike" spc="0" dirty="0" smtClean="0">
              <a:effectLst/>
              <a:latin typeface="Times New Roman"/>
              <a:ea typeface="Times New Roman"/>
              <a:cs typeface="Times New Roman"/>
            </a:endParaRPr>
          </a:p>
          <a:p>
            <a:pPr lvl="0" indent="7175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Symbol"/>
              <a:buChar char="-"/>
            </a:pPr>
            <a:r>
              <a:rPr lang="ru-RU" b="1" u="none" strike="noStrike" spc="0" dirty="0" smtClean="0">
                <a:effectLst/>
                <a:latin typeface="Times New Roman"/>
                <a:ea typeface="Times New Roman"/>
                <a:cs typeface="Times New Roman"/>
              </a:rPr>
              <a:t>относительной влажностью воздуха</a:t>
            </a:r>
            <a:r>
              <a:rPr lang="ru-RU" u="none" strike="noStrike" spc="0" dirty="0" smtClean="0">
                <a:effectLst/>
                <a:latin typeface="Times New Roman"/>
                <a:ea typeface="Times New Roman"/>
                <a:cs typeface="Times New Roman"/>
              </a:rPr>
              <a:t> - процентным отношением абсолютного количества водяных паров в воздухе к их максимально возможному количеству при данной температуре воздуха, %.</a:t>
            </a:r>
            <a:endParaRPr lang="ru-RU" sz="1400" u="none" strike="noStrike" spc="0" dirty="0" smtClean="0">
              <a:effectLst/>
              <a:latin typeface="Times New Roman"/>
              <a:ea typeface="Times New Roman"/>
              <a:cs typeface="Times New Roman"/>
            </a:endParaRP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Недостаточная влажность воздуха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(менее 30%) вызывает интенсивное испарение влаги со слизистых оболочек, их пересыхание, растрескивание и загрязнение болезнетворными микроорганизмами. Избыточная влажность (более 70%) при высокой температуре приводит к снижению скорости испарения пота и, как результат, быстрому 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перегреву организма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. Избыточная влажность при низких температурах повышает теплопроводность воздуха и способствует быстрому 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охлаждению организма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39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078"/>
            <a:ext cx="4067943" cy="570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079"/>
            <a:ext cx="5076055" cy="570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3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9289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Значительные избытки явного тепла - 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избытки явного тепла, превышающие 20 ккал/м ч. Помещения, цехи и участки со значительным избытком тепла относят к категории горячих цехов.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Терморегуляция - 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процесс регулирования тепловыделений для поддержания постоянной температуры тела (~36,5</a:t>
            </a:r>
            <a:r>
              <a:rPr lang="ru-RU" sz="2000" baseline="30000" dirty="0" smtClean="0">
                <a:effectLst/>
                <a:latin typeface="Times New Roman"/>
                <a:ea typeface="Calibri"/>
                <a:cs typeface="Times New Roman"/>
              </a:rPr>
              <a:t>о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). Осуществляется: изменением интенсивности химических реакций, кровообращения, дыхания, теплоотдачи за счет испарения пота с поверхности кожи.</a:t>
            </a:r>
            <a:endParaRPr lang="ru-RU" sz="20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46769"/>
            <a:ext cx="8640960" cy="346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7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24435"/>
            <a:ext cx="8784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Обезвоживание организма - 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происходит при длительном нахождении в условиях высоких температур и недостатке потребления воды. Обезвоживание на 6% влечет за собой нарушение умственной деятельности, остроты зрения; на 15-20% - приводит к смертельному исходу. Для восстановления водного баланса в горячих цехах и в условиях жаркого климата необходимо обеспечивать работающих подсоленной (около 0,5% </a:t>
            </a:r>
            <a:r>
              <a:rPr lang="ru-RU" sz="2000" dirty="0" err="1" smtClean="0">
                <a:effectLst/>
                <a:latin typeface="Times New Roman"/>
                <a:ea typeface="Calibri"/>
                <a:cs typeface="Times New Roman"/>
              </a:rPr>
              <a:t>NaCl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) газированной водой из расчета 4 - 5 литров на одного человека в смену. Для этих же целей используют </a:t>
            </a:r>
            <a:r>
              <a:rPr lang="ru-RU" sz="2000" dirty="0" err="1" smtClean="0">
                <a:effectLst/>
                <a:latin typeface="Times New Roman"/>
                <a:ea typeface="Calibri"/>
                <a:cs typeface="Times New Roman"/>
              </a:rPr>
              <a:t>белково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-витаминные напитки, чай или питьевую воду.</a:t>
            </a:r>
            <a:endParaRPr lang="ru-RU" sz="20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8980"/>
            <a:ext cx="4572000" cy="313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8980"/>
            <a:ext cx="4572000" cy="313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8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059" y="0"/>
            <a:ext cx="8928992" cy="5449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Баротравма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- повреждение органа слуха (реже других органов, содержащих воздух, газы, - легких, кишечника), возникающее в результате резкого изменения атмосферного давления. Барабанная перепонка уха переносит значительное увеличение атмосферного давления, если оно происходит медленно. </a:t>
            </a: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При резких перепадах (подъем или опускание самолета) для выравнивания давления рекомендуется делать глотательные движения. Если выравнивание давления не успевает произойти, барабанная перепонка втягивается и оказывает давление на внутреннее ухо. </a:t>
            </a: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В первый момент ощущается боль в ухе, затем понижается слух, появляется шум в ушах, иногда головокружение. При значительных перепадах давления может произойти разрыв барабанной перепонки. </a:t>
            </a: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Профилактика: отбор на соответствующие профессии людей с хорошей проходимостью евстахиевых труб; специальная тренировка в барокамерах.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04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19612"/>
            <a:ext cx="417646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indent="642938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Микроклимат производственных помещений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- метеорологические условия внутренней среды этих помещений, которые определяются действующими на организм человека сочетаниями 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1588" lvl="0" indent="642938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температура воздуха;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1588" lvl="0" indent="642938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температура поверхностей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(учитывается температура поверхностей ограждающих   конструкций (стены, потолок, пол), устройств (экраны и т.п.), а также технологического оборудования или ограждающих его устройств);  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1588" lvl="0" indent="642938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относительная влажность воздуха;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1588" lvl="0" indent="642938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скорость движения воздуха;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1588" lvl="0" indent="642938" algn="just"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интенсивность теплового облучения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.  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9612"/>
            <a:ext cx="4464496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80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2410"/>
            <a:ext cx="3547095" cy="209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11"/>
            <a:ext cx="5059660" cy="317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326005"/>
            <a:ext cx="319442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84294"/>
            <a:ext cx="505966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1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78223"/>
            <a:ext cx="89289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Декомпрессия -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процесс быстрого снижения давления в окружающей среде при выведении человека на поверхность после подводного погружения или при имитации процесса в компрессионной камере. При повышении давления содержание газов в организме возрастает, а при снижении давления происходит их выделение из крови, причем скорость выделения зависит от скорости декомпрессии. Чем меньше скорость понижения давления, тем легче она переносится. Форсированная декомпрессия приводит к образованию в крови пузырьков азота, приводящих к закупорке сосудов.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0"/>
          <a:stretch/>
        </p:blipFill>
        <p:spPr bwMode="auto">
          <a:xfrm>
            <a:off x="251520" y="2109548"/>
            <a:ext cx="8640960" cy="360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1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6809" y="49769"/>
            <a:ext cx="876215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Анемометр -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прибор для измерения скорости ветра. Принцип действия основан на преобразовании угловой скорости вращения </a:t>
            </a:r>
            <a:r>
              <a:rPr lang="ru-RU" dirty="0" err="1" smtClean="0">
                <a:effectLst/>
                <a:latin typeface="Times New Roman"/>
                <a:ea typeface="Calibri"/>
                <a:cs typeface="Times New Roman"/>
              </a:rPr>
              <a:t>крыльчатой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(для малых скоростей вращения) или чашечной (для больших скоростей вращения) вертушки в показания линейной скорости ветра. Анемометр крана - устройство, автоматически включающее сигнализацию при приближении к предельной скорости ветра.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887" y="2249310"/>
            <a:ext cx="3865612" cy="346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19594"/>
            <a:ext cx="3577580" cy="343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4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21196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Барометр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- прибор для измерения атмосферного давления. Наиболее распространены барометры жидкостные и деформационные (анероиды)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44526"/>
            <a:ext cx="3816424" cy="287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7504" y="3914974"/>
            <a:ext cx="8856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Гигрометр (гигрограф)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- прибор для измерения (непрерывной регистрации) относительной влажности воздуха. Чувствительным элементом гигрометра (гигрографа), реагирующим на изменение влажности воздуха, служит пучок обезжиренных человеческих волос или полимерная плёнка.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067947"/>
            <a:ext cx="3828653" cy="287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6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63416"/>
            <a:ext cx="532859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Психрометр -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прибор для измерения влажности воздуха, состоящий из сухого и влажного (резервуар обёрнут влажной тканью) термометров. Влажность определяют по разности показаний термометров, возникающей из-за испарения воды с поверхности влажного термометра. Психрометры бывают стационарными (психрометр Августа) и переносными (психрометр </a:t>
            </a:r>
            <a:r>
              <a:rPr lang="ru-RU" dirty="0" err="1" smtClean="0">
                <a:effectLst/>
                <a:latin typeface="Times New Roman"/>
                <a:ea typeface="Calibri"/>
                <a:cs typeface="Times New Roman"/>
              </a:rPr>
              <a:t>Ассмана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). Аспирационный психрометр </a:t>
            </a:r>
            <a:r>
              <a:rPr lang="ru-RU" dirty="0" err="1" smtClean="0">
                <a:effectLst/>
                <a:latin typeface="Times New Roman"/>
                <a:ea typeface="Calibri"/>
                <a:cs typeface="Times New Roman"/>
              </a:rPr>
              <a:t>Ассмана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обеспечивает большую точность за счет аспирационной системы (вентилятора), создающей на поверхности влажного термометра движение воздуха с постоянной скоростью 4 м/с.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65212"/>
            <a:ext cx="3215258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71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37716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Вентиляция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Вентиляция представляет собой организованный и регулируемый воздухообмен, обеспечивающий удаление из помещений воздуха, загрязненного вредными газами, пылью, а также улучшающий микроклиматические условия в производственных помещениях.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7541"/>
            <a:ext cx="8784976" cy="350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11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3204"/>
            <a:ext cx="878497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1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21196"/>
            <a:ext cx="8568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Вентиляцию можно классифицировать следующим образом:</a:t>
            </a:r>
            <a:endParaRPr lang="ru-RU" sz="20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75194"/>
            <a:ext cx="8712968" cy="4863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0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"/>
          <a:stretch/>
        </p:blipFill>
        <p:spPr bwMode="auto">
          <a:xfrm>
            <a:off x="107504" y="106666"/>
            <a:ext cx="8928992" cy="541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92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3909"/>
            <a:ext cx="88569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Естественная вентиляция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- это воздухообмен в помещении, создаваемый за счет разности удельного веса наружного воздуха и воздуха помещения (гравитационное давление), а также вследствие действия силы ветра (ветровое давление).</a:t>
            </a:r>
            <a:endParaRPr lang="ru-RU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Различаю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организованную и неорганизованную</a:t>
            </a:r>
            <a:r>
              <a:rPr lang="ru-RU" i="1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естественную вентиляцию.</a:t>
            </a:r>
            <a:endParaRPr lang="ru-RU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Как известно, объем газа возрастает при повышении температуры на 1° С. отсюда нагрев воздуха приводит к уменьшению его объемной массы. Разность объемной массы теплого и холодного воздуха создает разность давления. </a:t>
            </a:r>
            <a:endParaRPr lang="ru-RU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45234"/>
            <a:ext cx="8568952" cy="366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85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9536" y="0"/>
            <a:ext cx="892899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Нормальное тепловое самочувствие человека имеет место тогда, когда тепловыделения человека полностью воспринимаются окружающей средой и зависит от тяжести работы, 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терморегуляции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организма, теплоизоляции одежды и метеорологических условий внешней среды.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В обычных условиях, в состоянии покоя или выполнения лёгкой физической работы для здорового человека в повседневной одежде комфортными, обеспечивающими хорошее тепловое самочувствие, показателями микроклимата считаются следующие: 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• температура воздуха 17…25 °С; 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• относительная влажность воздуха 50…70%; 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• скорость движения воздуха 0,2…0,5 м/с; 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• температура поверхностей внутренних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строительных конструкций и предметов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(радиационная температура) 18…20 °С. 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929508"/>
            <a:ext cx="3818456" cy="256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22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81345"/>
            <a:ext cx="892899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Инфильтрация - 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Нерегулируемая естественная вентиляция.  Холодный воздух проникает через поры строительных материалов и случайные отверстия внутри помещения, вытесняя более легкий теплый воздух через отверстия, расположенные вверху (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тепловой напор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). Естественно, что тепловой напор будет тем больше, чем значительнее разность температур в помещении и вне его и чем больше расстояние по высоте между входными и выходными отверстиями. 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Ветер оказывает давление на всякие встречающиеся на его пути препятствия (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ветровой напор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). Ветровой напор возрастает по мере увеличения скорости ветра. Через поры и случайные отверстия в стенах здания, через оконные проемы с наветренной стороны под давлением ветра воздух поступает внутрь помещения, а с подветренной стороны, где создается пониженное давление, удаляется.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При естественной вентиляции происходит одновременное действие теплового и ветрового напоров.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05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05" y="121196"/>
            <a:ext cx="8784976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66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928992" cy="579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Наиболее совершенной и эффективной формой естественной вентиляции промышленных зданий является управляемая организованная вентиляция - </a:t>
            </a:r>
            <a:r>
              <a:rPr lang="ru-RU" sz="1900" b="1" dirty="0" smtClean="0">
                <a:effectLst/>
                <a:latin typeface="Times New Roman"/>
                <a:ea typeface="Calibri"/>
                <a:cs typeface="Times New Roman"/>
              </a:rPr>
              <a:t>аэрация</a:t>
            </a: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, при которой проветривание осуществляется через специальные проемы в стенах и крыше здания; при этом можно пользоваться этими проемами с учетом температуры наружного воздуха, направления, скорости ветра и т.д.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sz="1900" b="1" dirty="0" smtClean="0">
                <a:effectLst/>
                <a:latin typeface="Times New Roman"/>
                <a:ea typeface="Calibri"/>
                <a:cs typeface="Times New Roman"/>
              </a:rPr>
              <a:t>Аэрация способна обеспечить </a:t>
            </a: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в крупных производственных помещениях современных промышленных предприятий интенсивный воздухообмен (20-40 кратной). </a:t>
            </a: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sz="1900" b="1" dirty="0" smtClean="0">
                <a:effectLst/>
                <a:latin typeface="Times New Roman"/>
                <a:ea typeface="Calibri"/>
                <a:cs typeface="Times New Roman"/>
              </a:rPr>
              <a:t>Регулирование аэрации </a:t>
            </a: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является одним из важнейших условий ее правильной эксплуатации. Оно зависит от силы и направления ветра, температуры воздуха и т.д. Осуществляется путем большого или меньшего количества открытых окон и других вентиляционных отверстий на определенных уровнях и сторонах здания.</a:t>
            </a:r>
            <a:endParaRPr lang="ru-RU" sz="19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48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5212"/>
            <a:ext cx="8640960" cy="519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85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0635" y="141169"/>
            <a:ext cx="878497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7063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Летом наружный воздух должен поступать в нижние проемы здания. При ветре фрамуги, расположенные с наветренной стороны, должны быть закрыты.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627063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Зимой для предупреждения попадания холодного воздуха в рабочую зону воздух должен поступать через проемы, расположенные не ниже 4,5 от пола.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627063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За счет естественных сил может осуществляться также удаление воздуха с ограниченного места образования вредностей путем устройства вытяжных зонтов, специальных шахт.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627063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Аэрация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, как правило, применяется в цехах со значительными выделениями тела, если концентрация пыли и вредных веществ не превышает 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30% от КПД.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627063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Для использования ветрового напора вытяжные шахты могут быть снабжены </a:t>
            </a:r>
            <a:r>
              <a:rPr lang="ru-RU" b="1" dirty="0" err="1" smtClean="0">
                <a:effectLst/>
                <a:latin typeface="Times New Roman"/>
                <a:ea typeface="Calibri"/>
                <a:cs typeface="Times New Roman"/>
              </a:rPr>
              <a:t>дефлектометрами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, которые способствуют подсасыванию воздуха из помещения благодаря тому, что ветер, поступающий на дефлектор, на подветренной стороне создает разряжение.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25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6371"/>
            <a:ext cx="8712968" cy="54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6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7756" y="0"/>
            <a:ext cx="885698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Механическая вентиляция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обычно применяется тогда, когда естественной вентиляцией нельзя достичь в помещении воздушной среды, отвечающей гигиеническим требованиям, организованна с помощью вентиляторов с электроприводом..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Механическая вентиляция более сложная по устройству, имеет ряд существенных преимуществ перед естественной: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а) возможность подачи воздуха с любой температурой, относительной влажностью и подвижностью;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б) возможность равномерной работы круглый год в необходимых объемах, независимо от климатических условий;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в) возможность подачи и удаления воздуха в любых точках помещения;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г) возможность устройства местных отсосов;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д) возможность очистки удаляемого из помещения вентиляционного воздуха.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915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1195"/>
            <a:ext cx="8784976" cy="537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4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33801"/>
            <a:ext cx="878497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По назначению вентиляция подразделяется на: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-вытяжную;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-приточную;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- приточно-вытяжную.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Приточная вентиляция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может быть общей, когда подаваемый воздух распространяется по всему помещению, и местной, когда подаваемый воздух поступает к рабочим местам.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Элементами приточной вентиляции являются следующие устройства: устройство забора, подогрева, увлажнения воздуха, побудитель движения воздуха, система воздуховодов для подачи воздуха в цех. Место забора наружного воздуха имеет вид отверстия в наружной стене здания, воздухозаборной шахты и др. Воздухозаборные отверстия необходимо располагать на высоте не менее 2 метров от земли и иметь жалюзийные решетки.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959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3204"/>
            <a:ext cx="8784976" cy="538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70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872" y="0"/>
            <a:ext cx="892899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В условиях такого микроклимата большинство людей испытывает 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тепловой комфорт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без выраженного напряжения физиологических механизмов приспособления.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Если теплопродукция организма не может быть полностью передана окружающей среде, происходит рост температуры внутренних органов и такое тепловое самочувствие характеризуется понятием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жарко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. В противном случае – </a:t>
            </a: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холодно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Условия микроклимата в производственных помещениях зависят от ряда факторов: 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климатического пояса и сезона года; 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характера технологического процесса 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и вида используемого оборудования;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условий воздухообмена; 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размеров помещения; 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числа работающих людей и т.п.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Микроклимат в производственном помещении может меняться на протяжении всего рабочего дня, быть различным на отдельных участках одного и того же цеха.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69468"/>
            <a:ext cx="4788314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6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71217"/>
            <a:ext cx="878497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7550" algn="just"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Местная приточная вентиляция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 может быть представлена в виде воздушных душей, воздушных оазисов, воздушных завес.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Вытяжная вентиляция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 - </a:t>
            </a:r>
            <a:r>
              <a:rPr lang="ru-RU" sz="2000" dirty="0" err="1" smtClean="0">
                <a:effectLst/>
                <a:latin typeface="Times New Roman"/>
                <a:ea typeface="Calibri"/>
                <a:cs typeface="Times New Roman"/>
              </a:rPr>
              <a:t>общеобменная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 и местная. 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sz="2000" b="1" dirty="0" err="1" smtClean="0">
                <a:effectLst/>
                <a:latin typeface="Times New Roman"/>
                <a:ea typeface="Calibri"/>
                <a:cs typeface="Times New Roman"/>
              </a:rPr>
              <a:t>Общеобменная</a:t>
            </a: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 вытяжная вентиляция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 удаляет воздух из нижней или верхней зоны в зависимости от характера вредностей и особенности их выделения.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Так в цехах, где имеются источники тепловыделений, способствующие созданию мощных конвекционных потоков, или наличие легких паров и газов, воздух рекомендуется удалять из верхней зоны. Удаление воздуха из нижней зоны на расстоянии 0,5 м и ниже от пола рекомендуется в тех цехах, в которых имеется выброс тяжелых газов и паров летучих веществ, а также пыли.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sz="2000" b="1" dirty="0" err="1" smtClean="0">
                <a:effectLst/>
                <a:latin typeface="Times New Roman"/>
                <a:ea typeface="Calibri"/>
                <a:cs typeface="Times New Roman"/>
              </a:rPr>
              <a:t>Общеобменная</a:t>
            </a: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 вентиляция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 обычно применяется при: 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а)наличие незначительных утечек вредных газов и паров из закрытой аппаратуры именно там, где местные отсосы оборудовать невозможно;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б)</a:t>
            </a:r>
            <a:r>
              <a:rPr lang="ru-RU" sz="2000" dirty="0" err="1" smtClean="0">
                <a:effectLst/>
                <a:latin typeface="Times New Roman"/>
                <a:ea typeface="Calibri"/>
                <a:cs typeface="Times New Roman"/>
              </a:rPr>
              <a:t>влаго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- и </a:t>
            </a:r>
            <a:r>
              <a:rPr lang="ru-RU" sz="2000" dirty="0" err="1" smtClean="0">
                <a:effectLst/>
                <a:latin typeface="Times New Roman"/>
                <a:ea typeface="Calibri"/>
                <a:cs typeface="Times New Roman"/>
              </a:rPr>
              <a:t>теплоизбытках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; 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в)удаление пыли, когда воздушные потоки, создаваемые вентиляцией, препятствуют процессу осаждения пылевых частиц.</a:t>
            </a:r>
            <a:endParaRPr lang="ru-RU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3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1196"/>
            <a:ext cx="8784976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6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1196"/>
            <a:ext cx="8784976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93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3204"/>
            <a:ext cx="8784976" cy="54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4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1558" y="14496"/>
            <a:ext cx="87849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7063" algn="just"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Местная вытяжная вентиляция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 используется для удаления вредных веществ непосредственно на месте образования. Она не только более экономична, но и более эффективна.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627063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Типы местных укрытий можно представить следующим образом: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627063" algn="just">
              <a:spcAft>
                <a:spcPts val="0"/>
              </a:spcAft>
              <a:tabLst>
                <a:tab pos="457200" algn="l"/>
              </a:tabLs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Полностью закрытые кожухи, укрывающие источники выделения неблагоприятных факторов производственной среды или полностью аппаратов, из которых отсасывается воздух.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627063" algn="just">
              <a:spcAft>
                <a:spcPts val="0"/>
              </a:spcAft>
              <a:tabLst>
                <a:tab pos="457200" algn="l"/>
              </a:tabLs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Приемники, укрывающие источники вредностей, но имеющие рабочие окна для обслуживания. К числу таких приемников относятся вытяжные шкафы.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627063" algn="just">
              <a:spcAft>
                <a:spcPts val="0"/>
              </a:spcAft>
              <a:tabLst>
                <a:tab pos="457200" algn="l"/>
              </a:tabLs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Приемники, частично укрывающие источники вредных выделений производственной среды (укрытие шлифовальных кругов и др.).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627063" algn="just">
              <a:spcAft>
                <a:spcPts val="0"/>
              </a:spcAft>
              <a:tabLst>
                <a:tab pos="457200" algn="l"/>
              </a:tabLs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Открытые воздухоприемники, представляющие собой отсосы той или иной конструкции, приближенные к источнику поступлений выбросов. К числу таких приемников относятся вытяжные зонты, бортовые отсосы.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627063" algn="just"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Для обеспечения эффективной работы системы вентиляции важен контроль за содержанием воздуховодов, полностью присоединения отдельных отрезков.</a:t>
            </a:r>
            <a:endParaRPr lang="ru-RU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692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268288"/>
            <a:ext cx="8577263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7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1911" y="265212"/>
            <a:ext cx="878497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В соответствии с ГОСТ при объеме на одного работающего менее 20 м</a:t>
            </a:r>
            <a:r>
              <a:rPr lang="ru-RU" sz="2100" baseline="30000" dirty="0" smtClean="0">
                <a:effectLst/>
                <a:latin typeface="Times New Roman"/>
                <a:ea typeface="Calibri"/>
                <a:cs typeface="Times New Roman"/>
              </a:rPr>
              <a:t>3</a:t>
            </a: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 необходимо подавать в помещение не менее 30 м</a:t>
            </a:r>
            <a:r>
              <a:rPr lang="ru-RU" sz="2100" baseline="30000" dirty="0" smtClean="0">
                <a:effectLst/>
                <a:latin typeface="Times New Roman"/>
                <a:ea typeface="Calibri"/>
                <a:cs typeface="Times New Roman"/>
              </a:rPr>
              <a:t>3</a:t>
            </a: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 чистого воздуха. Если объем на одного работающего 30 м</a:t>
            </a:r>
            <a:r>
              <a:rPr lang="ru-RU" sz="2100" baseline="30000" dirty="0" smtClean="0">
                <a:effectLst/>
                <a:latin typeface="Times New Roman"/>
                <a:ea typeface="Calibri"/>
                <a:cs typeface="Times New Roman"/>
              </a:rPr>
              <a:t>3</a:t>
            </a: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 подается 20 м</a:t>
            </a:r>
            <a:r>
              <a:rPr lang="ru-RU" sz="2100" baseline="30000" dirty="0" smtClean="0">
                <a:effectLst/>
                <a:latin typeface="Times New Roman"/>
                <a:ea typeface="Calibri"/>
                <a:cs typeface="Times New Roman"/>
              </a:rPr>
              <a:t>3</a:t>
            </a: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 воздуха.</a:t>
            </a:r>
            <a:endParaRPr lang="ru-RU" sz="21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При загрязнении воздуха пылью, химическими веществами, влагой и теплом необходимо определить кратность воздухообмена К - сколько раз в час должен смениться воздух в помещении. Расчет вентиляции состоит из определения кратности воздухообмена и подбора оборудования.</a:t>
            </a:r>
            <a:endParaRPr lang="ru-RU" sz="21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Количество воздуха, которое необходимо удалить из помещения, если воздух загрязнен пылью, химическими веществами:</a:t>
            </a:r>
            <a:endParaRPr lang="ru-RU" sz="21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ctr">
              <a:spcAft>
                <a:spcPts val="0"/>
              </a:spcAft>
            </a:pPr>
            <a:r>
              <a:rPr lang="ru-RU" sz="2100" b="1" dirty="0" smtClean="0">
                <a:effectLst/>
                <a:latin typeface="Times New Roman"/>
                <a:ea typeface="Calibri"/>
                <a:cs typeface="Times New Roman"/>
              </a:rPr>
              <a:t>L = W / (</a:t>
            </a:r>
            <a:r>
              <a:rPr lang="ru-RU" sz="2100" b="1" dirty="0" err="1" smtClean="0">
                <a:effectLst/>
                <a:latin typeface="Times New Roman"/>
                <a:ea typeface="Calibri"/>
                <a:cs typeface="Times New Roman"/>
              </a:rPr>
              <a:t>Cпок</a:t>
            </a:r>
            <a:r>
              <a:rPr lang="ru-RU" sz="2100" b="1" dirty="0" smtClean="0">
                <a:effectLst/>
                <a:latin typeface="Times New Roman"/>
                <a:ea typeface="Calibri"/>
                <a:cs typeface="Times New Roman"/>
              </a:rPr>
              <a:t> - </a:t>
            </a:r>
            <a:r>
              <a:rPr lang="ru-RU" sz="2100" b="1" dirty="0" err="1" smtClean="0">
                <a:effectLst/>
                <a:latin typeface="Times New Roman"/>
                <a:ea typeface="Calibri"/>
                <a:cs typeface="Times New Roman"/>
              </a:rPr>
              <a:t>Cп</a:t>
            </a:r>
            <a:r>
              <a:rPr lang="ru-RU" sz="2100" b="1" dirty="0" smtClean="0">
                <a:effectLst/>
                <a:latin typeface="Times New Roman"/>
                <a:ea typeface="Calibri"/>
                <a:cs typeface="Times New Roman"/>
              </a:rPr>
              <a:t>), м</a:t>
            </a:r>
            <a:r>
              <a:rPr lang="ru-RU" sz="2100" b="1" baseline="30000" dirty="0" smtClean="0">
                <a:effectLst/>
                <a:latin typeface="Times New Roman"/>
                <a:ea typeface="Calibri"/>
                <a:cs typeface="Times New Roman"/>
              </a:rPr>
              <a:t>3</a:t>
            </a:r>
            <a:r>
              <a:rPr lang="ru-RU" sz="2100" b="1" dirty="0" smtClean="0">
                <a:effectLst/>
                <a:latin typeface="Times New Roman"/>
                <a:ea typeface="Calibri"/>
                <a:cs typeface="Times New Roman"/>
              </a:rPr>
              <a:t>/ч, (2.3)</a:t>
            </a:r>
            <a:endParaRPr lang="ru-RU" sz="2100" b="1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W - количество вредных выделений пыли, газа, г/ч;</a:t>
            </a:r>
            <a:endParaRPr lang="ru-RU" sz="21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100" dirty="0" err="1" smtClean="0">
                <a:effectLst/>
                <a:latin typeface="Times New Roman"/>
                <a:ea typeface="Calibri"/>
                <a:cs typeface="Times New Roman"/>
              </a:rPr>
              <a:t>Cпок</a:t>
            </a: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 - предельно допустимые концентрации вредных выделений в воздухе помещения, г/м</a:t>
            </a:r>
            <a:r>
              <a:rPr lang="ru-RU" sz="2100" baseline="30000" dirty="0" smtClean="0">
                <a:effectLst/>
                <a:latin typeface="Times New Roman"/>
                <a:ea typeface="Calibri"/>
                <a:cs typeface="Times New Roman"/>
              </a:rPr>
              <a:t>3</a:t>
            </a: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;</a:t>
            </a:r>
            <a:endParaRPr lang="ru-RU" sz="21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100" dirty="0" err="1" smtClean="0">
                <a:effectLst/>
                <a:latin typeface="Times New Roman"/>
                <a:ea typeface="Calibri"/>
                <a:cs typeface="Times New Roman"/>
              </a:rPr>
              <a:t>Сп</a:t>
            </a: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 - концентрация вредных примесей в воздухе, поступающим в производственное помещение извне, г/м</a:t>
            </a:r>
            <a:r>
              <a:rPr lang="ru-RU" sz="2100" baseline="30000" dirty="0" smtClean="0">
                <a:effectLst/>
                <a:latin typeface="Times New Roman"/>
                <a:ea typeface="Calibri"/>
                <a:cs typeface="Times New Roman"/>
              </a:rPr>
              <a:t>3</a:t>
            </a: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2100" dirty="0" smtClean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510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4763" y="15078"/>
            <a:ext cx="8856984" cy="558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lvl="0" indent="625475" algn="ctr">
              <a:lnSpc>
                <a:spcPct val="150000"/>
              </a:lnSpc>
            </a:pPr>
            <a:r>
              <a:rPr lang="ru-RU" sz="2000" b="1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Санитарно-гигиенические требования, предъявляемые к системам вентиляции:</a:t>
            </a:r>
            <a:endParaRPr lang="ru-RU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 marL="1588" lvl="0" indent="625475" algn="just">
              <a:lnSpc>
                <a:spcPct val="150000"/>
              </a:lnSpc>
              <a:buFont typeface="Symbol"/>
              <a:buChar char=""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превышение объема приточного воздуха над объемом вытяжки 10...15%;</a:t>
            </a:r>
            <a:endParaRPr lang="ru-RU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 marL="1588" lvl="0" indent="625475" algn="just">
              <a:lnSpc>
                <a:spcPct val="150000"/>
              </a:lnSpc>
              <a:buFont typeface="Symbol"/>
              <a:buChar char=""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подача воздуха в зоны с наименьшим выделением вредностей и удаление из мест наибольшего его загрязнения;</a:t>
            </a:r>
            <a:endParaRPr lang="ru-RU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 marL="1588" lvl="0" indent="625475" algn="just">
              <a:lnSpc>
                <a:spcPct val="150000"/>
              </a:lnSpc>
              <a:buFont typeface="Symbol"/>
              <a:buChar char=""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отсутствие переохлаждения или перегревания работающих;</a:t>
            </a:r>
            <a:endParaRPr lang="ru-RU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 marL="1588" lvl="0" indent="625475" algn="just">
              <a:lnSpc>
                <a:spcPct val="150000"/>
              </a:lnSpc>
              <a:buFont typeface="Symbol"/>
              <a:buChar char=""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выход загрязненного воздуха только в проветриваемые участки прилегающей территории;</a:t>
            </a:r>
            <a:endParaRPr lang="ru-RU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 marL="1588" lvl="0" indent="625475" algn="just">
              <a:lnSpc>
                <a:spcPct val="150000"/>
              </a:lnSpc>
              <a:buFont typeface="Symbol"/>
              <a:buChar char=""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соответствие уровней шума и вибрации при работе вентиляции установленным нормам;</a:t>
            </a:r>
            <a:endParaRPr lang="ru-RU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 marL="1588" lvl="0" indent="625475" algn="just">
              <a:lnSpc>
                <a:spcPct val="150000"/>
              </a:lnSpc>
              <a:buFont typeface="Symbol"/>
              <a:buChar char=""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простота устройства и надежность в эксплуатации; </a:t>
            </a:r>
            <a:r>
              <a:rPr lang="ru-RU" sz="2000" dirty="0" err="1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пожаро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- и взрывобезопасность.</a:t>
            </a:r>
            <a:endParaRPr lang="ru-RU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2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7466" y="121196"/>
            <a:ext cx="8928992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2100" b="1" dirty="0" smtClean="0">
                <a:effectLst/>
                <a:latin typeface="Times New Roman"/>
                <a:ea typeface="Calibri"/>
                <a:cs typeface="Times New Roman"/>
              </a:rPr>
              <a:t>Кондиционирование воздуха</a:t>
            </a:r>
            <a:endParaRPr lang="ru-RU" sz="21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100" b="1" dirty="0" smtClean="0">
                <a:effectLst/>
                <a:latin typeface="Times New Roman"/>
                <a:ea typeface="Calibri"/>
                <a:cs typeface="Times New Roman"/>
              </a:rPr>
              <a:t>Кондиционирование</a:t>
            </a: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 — это процесс поддержания температуры, влажности и чистоты воздуха в соответствии с санитарно-гигиеническими требованиями, предъявляемыми к производственным помещениям. Одно из основных требований к системе кондиционирования воздуха — регулирование определенных соотношений между четырьмя переменными величинами: температурой воздуха; средневзвешенным значением температуры внутренних поверхностей ограждений (стены, пол, потолок); влажностью воздуха; средней скоростью и равномерностью движения воздуха внутри помещения.</a:t>
            </a:r>
            <a:endParaRPr lang="ru-RU" sz="21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100" b="1" dirty="0" smtClean="0">
                <a:effectLst/>
                <a:latin typeface="Times New Roman"/>
                <a:ea typeface="Calibri"/>
                <a:cs typeface="Times New Roman"/>
              </a:rPr>
              <a:t>Кроме того, системой кондиционирования воздуха должна регулироваться концентрация газов, паров и пыли в помещении.</a:t>
            </a: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 Если система предназначена для создания комфортных условий людям, то она должна также уменьшать запахи, выделяемые человеческим телом.</a:t>
            </a:r>
            <a:endParaRPr lang="ru-RU" sz="21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100" dirty="0" smtClean="0">
                <a:effectLst/>
                <a:latin typeface="Times New Roman"/>
                <a:ea typeface="Calibri"/>
                <a:cs typeface="Times New Roman"/>
              </a:rPr>
              <a:t>Кондиционером называют техническое устройство, которое с помощью приборов автоматического регулирования поддерживает в помещении заданные параметры воздушной среды. </a:t>
            </a:r>
          </a:p>
        </p:txBody>
      </p:sp>
    </p:spTree>
    <p:extLst>
      <p:ext uri="{BB962C8B-B14F-4D97-AF65-F5344CB8AC3E}">
        <p14:creationId xmlns:p14="http://schemas.microsoft.com/office/powerpoint/2010/main" val="37746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3205"/>
            <a:ext cx="8640960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18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4891" y="121196"/>
            <a:ext cx="89289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7550" algn="just">
              <a:spcAft>
                <a:spcPts val="0"/>
              </a:spcAft>
            </a:pPr>
            <a:r>
              <a:rPr lang="ru-RU" sz="1900" b="1" dirty="0" smtClean="0">
                <a:effectLst/>
                <a:latin typeface="Times New Roman"/>
                <a:ea typeface="Calibri"/>
                <a:cs typeface="Times New Roman"/>
              </a:rPr>
              <a:t>Конвекция </a:t>
            </a: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– способ теплоотдачи организма, осуществляемый путём переноса тепла движущимися частицами воздуха (в общем случае – любой подвижной среды). Для рассеяния тепла конвекцией требуется обтекание поверхности тела потоком воздуха с более низкой температурой, чем температура кожи. При этом контактирующий с кожей слой воздуха нагревается, снижает свою плотность, поднимается и замещается более холодным и более плотным воздухом. В условиях, когда температура воздуха равна 20 °С, а относительная влажность – 40…60%, тело взрослого человека рассеивает в окружающую среду путём конвекции около 25…30% тепла (</a:t>
            </a:r>
            <a:r>
              <a:rPr lang="ru-RU" sz="1900" b="1" dirty="0" smtClean="0">
                <a:effectLst/>
                <a:latin typeface="Times New Roman"/>
                <a:ea typeface="Calibri"/>
                <a:cs typeface="Times New Roman"/>
              </a:rPr>
              <a:t>базисная конвекция</a:t>
            </a: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).</a:t>
            </a:r>
            <a:r>
              <a:rPr lang="ru-RU" sz="1900" dirty="0" smtClean="0">
                <a:effectLst/>
                <a:latin typeface="Calibri"/>
                <a:ea typeface="Calibri"/>
                <a:cs typeface="Times New Roman"/>
              </a:rPr>
              <a:t> </a:t>
            </a: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Теплоотдача конвекцией зависит от температуры воздуха в помещении. Чем ниже температура воздуха, тем больше конвекционная отдача тепла с поверхности кожи.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Количество тепла, отдаваемого организмом каждым из этих путей, зависит от параметров микроклимата на рабочем месте. 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Величина и направление конвективного теплообмена человека с окружающей средой определяется в основном температурой окружающей среды, атмосферным давлением, подвижностью и влагосодержанием воздуха. Теплопроводность тканей человека мала, поэтому основную роль в процессе транспортирования теплоты внутри организма  играет конвективная передача с потоком крови.</a:t>
            </a:r>
            <a:endParaRPr lang="ru-RU" sz="19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02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8956" y="193204"/>
            <a:ext cx="8928992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850" dirty="0" smtClean="0">
                <a:effectLst/>
                <a:latin typeface="Times New Roman"/>
                <a:ea typeface="Calibri"/>
                <a:cs typeface="Times New Roman"/>
              </a:rPr>
              <a:t>По способу холодоснабжения различают </a:t>
            </a:r>
            <a:r>
              <a:rPr lang="ru-RU" sz="1850" b="1" dirty="0" smtClean="0">
                <a:effectLst/>
                <a:latin typeface="Times New Roman"/>
                <a:ea typeface="Calibri"/>
                <a:cs typeface="Times New Roman"/>
              </a:rPr>
              <a:t>автономные и неавтономные</a:t>
            </a:r>
            <a:r>
              <a:rPr lang="ru-RU" sz="1850" dirty="0" smtClean="0">
                <a:effectLst/>
                <a:latin typeface="Times New Roman"/>
                <a:ea typeface="Calibri"/>
                <a:cs typeface="Times New Roman"/>
              </a:rPr>
              <a:t> кондиционеры. В автономные кондиционеры для охлаждения воздуха встроены холодильные агрегаты, а неавтономные снабжают </a:t>
            </a:r>
            <a:r>
              <a:rPr lang="ru-RU" sz="1850" dirty="0" err="1" smtClean="0">
                <a:effectLst/>
                <a:latin typeface="Times New Roman"/>
                <a:ea typeface="Calibri"/>
                <a:cs typeface="Times New Roman"/>
              </a:rPr>
              <a:t>холодоносителем</a:t>
            </a:r>
            <a:r>
              <a:rPr lang="ru-RU" sz="1850" dirty="0" smtClean="0">
                <a:effectLst/>
                <a:latin typeface="Times New Roman"/>
                <a:ea typeface="Calibri"/>
                <a:cs typeface="Times New Roman"/>
              </a:rPr>
              <a:t> централизованно.</a:t>
            </a:r>
            <a:endParaRPr lang="ru-RU" sz="185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50" dirty="0" smtClean="0">
                <a:effectLst/>
                <a:latin typeface="Times New Roman"/>
                <a:ea typeface="Calibri"/>
                <a:cs typeface="Times New Roman"/>
              </a:rPr>
              <a:t>По способу подготовки и распределения воздуха кондиционеры делят на </a:t>
            </a:r>
            <a:r>
              <a:rPr lang="ru-RU" sz="1850" b="1" dirty="0" smtClean="0">
                <a:effectLst/>
                <a:latin typeface="Times New Roman"/>
                <a:ea typeface="Calibri"/>
                <a:cs typeface="Times New Roman"/>
              </a:rPr>
              <a:t>центральные и местные</a:t>
            </a:r>
            <a:r>
              <a:rPr lang="ru-RU" sz="1850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85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50" dirty="0" smtClean="0">
                <a:effectLst/>
                <a:latin typeface="Times New Roman"/>
                <a:ea typeface="Calibri"/>
                <a:cs typeface="Times New Roman"/>
              </a:rPr>
              <a:t>Конструкция </a:t>
            </a:r>
            <a:r>
              <a:rPr lang="ru-RU" sz="1850" b="1" dirty="0" smtClean="0">
                <a:effectLst/>
                <a:latin typeface="Times New Roman"/>
                <a:ea typeface="Calibri"/>
                <a:cs typeface="Times New Roman"/>
              </a:rPr>
              <a:t>центральных кондиционеров</a:t>
            </a:r>
            <a:r>
              <a:rPr lang="ru-RU" sz="1850" dirty="0" smtClean="0">
                <a:effectLst/>
                <a:latin typeface="Times New Roman"/>
                <a:ea typeface="Calibri"/>
                <a:cs typeface="Times New Roman"/>
              </a:rPr>
              <a:t> предполагает приготовление воздуха вне пределов обслуживаемых помещений и распределение его по системам воздуховодов. Их применяют в помещениях большого объема, так как производительность таких кондиционеров по воздуху сравнительно высока и составляет 30...250 тыс. м3/ч.</a:t>
            </a:r>
            <a:endParaRPr lang="ru-RU" sz="185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50" b="1" dirty="0" smtClean="0">
                <a:effectLst/>
                <a:latin typeface="Times New Roman"/>
                <a:ea typeface="Calibri"/>
                <a:cs typeface="Times New Roman"/>
              </a:rPr>
              <a:t>Местные кондиционеры</a:t>
            </a:r>
            <a:r>
              <a:rPr lang="ru-RU" sz="1850" dirty="0" smtClean="0">
                <a:effectLst/>
                <a:latin typeface="Times New Roman"/>
                <a:ea typeface="Calibri"/>
                <a:cs typeface="Times New Roman"/>
              </a:rPr>
              <a:t> подготавливают воздух непосредственно в обслуживаемых помещениях и подают его сосредоточенно в определенную зону. Их применяют в сравнительно небольших помещениях (объемом до 5003). Производительность таких кондиционеров по воздуху 1,5...20 тыс. м3/ч.</a:t>
            </a:r>
            <a:endParaRPr lang="ru-RU" sz="185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50" dirty="0" smtClean="0">
                <a:effectLst/>
                <a:latin typeface="Times New Roman"/>
                <a:ea typeface="Calibri"/>
                <a:cs typeface="Times New Roman"/>
              </a:rPr>
              <a:t>Кондиционирование воздуха по сравнению с вентиляцией требует больших капитальных вложений и эксплуатационных затрат, но вложенные денежные средства окупаются за счет повышения производительности труда и качества выпускаемой продукции, снижения заболеваемости работающих и процента бракованных изделий.</a:t>
            </a:r>
            <a:endParaRPr lang="ru-RU" sz="185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93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2388"/>
            <a:ext cx="8640960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66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7390" y="49478"/>
            <a:ext cx="87849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7550"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Вопросы для самоподготовки: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75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Методы борьбы с избыточным теплом и влагой (вентиляция и кондиционирование).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75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Какие существуют системы вентиляции производственных помещений?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75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Чем характеризуются метеорологические условия производственного помещения?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75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Каковы нормы высоты производственного помещения, а так же объема и площади на каждого работающего.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75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На какие виды подразделяется вентиляция?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75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Понятие производственной вентиляции. Классификация систем вентиляции.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75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Схема механической вентиляции, ее основные элементы.</a:t>
            </a:r>
            <a:endParaRPr lang="ru-RU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83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9" y="193204"/>
            <a:ext cx="8658031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707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-35859"/>
            <a:ext cx="8928992" cy="5864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Лучистый поток при теплообмене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 излучением тем больше, чем ниже температура окружающих человека поверхностей. Излучение тепла происходит в окружающую среду, если в ней температура ниже температуры поверхности одежды (27-30 </a:t>
            </a:r>
            <a:r>
              <a:rPr lang="ru-RU" baseline="30000" dirty="0" err="1" smtClean="0">
                <a:effectLst/>
                <a:latin typeface="Times New Roman"/>
                <a:ea typeface="Calibri"/>
                <a:cs typeface="Times New Roman"/>
              </a:rPr>
              <a:t>о</a:t>
            </a:r>
            <a:r>
              <a:rPr lang="ru-RU" dirty="0" err="1" smtClean="0">
                <a:effectLst/>
                <a:latin typeface="Times New Roman"/>
                <a:ea typeface="Calibri"/>
                <a:cs typeface="Times New Roman"/>
              </a:rPr>
              <a:t>С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) и открытых частей тела (33,5 </a:t>
            </a:r>
            <a:r>
              <a:rPr lang="ru-RU" baseline="30000" dirty="0" err="1" smtClean="0">
                <a:effectLst/>
                <a:latin typeface="Times New Roman"/>
                <a:ea typeface="Calibri"/>
                <a:cs typeface="Times New Roman"/>
              </a:rPr>
              <a:t>о</a:t>
            </a:r>
            <a:r>
              <a:rPr lang="ru-RU" dirty="0" err="1" smtClean="0">
                <a:effectLst/>
                <a:latin typeface="Times New Roman"/>
                <a:ea typeface="Calibri"/>
                <a:cs typeface="Times New Roman"/>
              </a:rPr>
              <a:t>С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). При высоких температурах (30 - 35 </a:t>
            </a:r>
            <a:r>
              <a:rPr lang="ru-RU" baseline="30000" dirty="0" err="1" smtClean="0">
                <a:effectLst/>
                <a:latin typeface="Times New Roman"/>
                <a:ea typeface="Calibri"/>
                <a:cs typeface="Times New Roman"/>
              </a:rPr>
              <a:t>о</a:t>
            </a:r>
            <a:r>
              <a:rPr lang="ru-RU" dirty="0" err="1" smtClean="0">
                <a:effectLst/>
                <a:latin typeface="Times New Roman"/>
                <a:ea typeface="Calibri"/>
                <a:cs typeface="Times New Roman"/>
              </a:rPr>
              <a:t>С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) окружающей среды теплоотдача излучением полностью прекращается, а при более высоких температурах теплообмен идет в обратном направлении - от окружающей поверхности к человеку.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Количество теплоты, отдаваемой в окружающий воздух с поверхности тела при испарении пота, зависит как от температуры воздуха и интенсивности работы, так и от скорости окружающего воздуха и его относительной влажности.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Количество теплоты, выделяемой человеком с выдыхаемым воздухом, зависит от его физической нагрузки, влажности, и температуры вдыхаемого воздуха.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7550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/>
                <a:ea typeface="Calibri"/>
                <a:cs typeface="Times New Roman"/>
              </a:rPr>
              <a:t>Комфортные условия</a:t>
            </a:r>
            <a:r>
              <a:rPr lang="ru-RU" dirty="0" smtClean="0">
                <a:effectLst/>
                <a:latin typeface="Times New Roman"/>
                <a:ea typeface="Calibri"/>
                <a:cs typeface="Times New Roman"/>
              </a:rPr>
              <a:t> для организма человека обеспечиваются при соблюдении теплового баланса.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76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1" y="121196"/>
            <a:ext cx="8802107" cy="55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0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704</TotalTime>
  <Words>2510</Words>
  <Application>Microsoft Office PowerPoint</Application>
  <PresentationFormat>Экран (16:10)</PresentationFormat>
  <Paragraphs>167</Paragraphs>
  <Slides>62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3" baseType="lpstr">
      <vt:lpstr>Воздушный поток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29</cp:revision>
  <dcterms:created xsi:type="dcterms:W3CDTF">2020-11-18T06:01:05Z</dcterms:created>
  <dcterms:modified xsi:type="dcterms:W3CDTF">2020-11-18T17:45:37Z</dcterms:modified>
</cp:coreProperties>
</file>